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0"/>
  </p:notesMasterIdLst>
  <p:sldIdLst>
    <p:sldId id="257" r:id="rId2"/>
    <p:sldId id="259" r:id="rId3"/>
    <p:sldId id="269" r:id="rId4"/>
    <p:sldId id="273" r:id="rId5"/>
    <p:sldId id="275" r:id="rId6"/>
    <p:sldId id="276" r:id="rId7"/>
    <p:sldId id="277" r:id="rId8"/>
    <p:sldId id="256" r:id="rId9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a" initials="J" lastIdx="1" clrIdx="0">
    <p:extLst>
      <p:ext uri="{19B8F6BF-5375-455C-9EA6-DF929625EA0E}">
        <p15:presenceInfo xmlns:p15="http://schemas.microsoft.com/office/powerpoint/2012/main" userId="410346f2ab3f78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AFF"/>
    <a:srgbClr val="00B3F2"/>
    <a:srgbClr val="B4C486"/>
    <a:srgbClr val="F97D45"/>
    <a:srgbClr val="F27036"/>
    <a:srgbClr val="9A2EA2"/>
    <a:srgbClr val="F1601F"/>
    <a:srgbClr val="8AC642"/>
    <a:srgbClr val="7BB436"/>
    <a:srgbClr val="8F4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23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C547A-52FD-4885-BACE-BD8DD7E04F3E}" type="datetimeFigureOut">
              <a:rPr lang="en-CY" smtClean="0"/>
              <a:t>22/06/2023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E82B8-3115-4140-8852-6E903DBF67E2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3863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E82B8-3115-4140-8852-6E903DBF67E2}" type="slidenum">
              <a:rPr lang="en-CY" smtClean="0"/>
              <a:t>1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80887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E82B8-3115-4140-8852-6E903DBF67E2}" type="slidenum">
              <a:rPr lang="en-CY" smtClean="0"/>
              <a:t>6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91008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E82B8-3115-4140-8852-6E903DBF67E2}" type="slidenum">
              <a:rPr kumimoji="0" lang="en-C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4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6/22/2023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8697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6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4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5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7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0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1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0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6/22/2023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6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pic>
        <p:nvPicPr>
          <p:cNvPr id="8" name="Picture 7" descr="A picture containing clothing, person, dance, human face&#10;&#10;Description automatically generated">
            <a:extLst>
              <a:ext uri="{FF2B5EF4-FFF2-40B4-BE49-F238E27FC236}">
                <a16:creationId xmlns:a16="http://schemas.microsoft.com/office/drawing/2014/main" id="{62951AE2-20EF-EC6E-3EDE-92F14C315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095"/>
            <a:ext cx="8572500" cy="6858000"/>
          </a:xfrm>
          <a:prstGeom prst="rect">
            <a:avLst/>
          </a:prstGeom>
        </p:spPr>
      </p:pic>
      <p:pic>
        <p:nvPicPr>
          <p:cNvPr id="11" name="Picture 10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C9DC66B0-10D9-E495-F3AD-67D16E929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368" y="0"/>
            <a:ext cx="3356629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2798618" y="946232"/>
            <a:ext cx="85984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F Helvetica-Bold" panose="02000503050000020004" pitchFamily="2" charset="0"/>
              </a:rPr>
              <a:t>LIFE-IP CYzero WASTE: Intelligent monitoring and efficient waste reduction in Cyprus Island</a:t>
            </a:r>
          </a:p>
          <a:p>
            <a:r>
              <a:rPr lang="en-US" sz="4800" b="1" dirty="0">
                <a:latin typeface="CF Helvetica-Bold" panose="02000503050000020004" pitchFamily="2" charset="0"/>
              </a:rPr>
              <a:t>LIFE20 IPE/CY/000011</a:t>
            </a:r>
            <a:endParaRPr lang="en-CY" sz="4800" b="1" dirty="0">
              <a:latin typeface="CF Helvetica-Bold" panose="0200050305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CC6D28-D0B3-3DB2-99CF-68F7AFB32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7846" y="5025650"/>
            <a:ext cx="717747" cy="68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B5B4-20C3-BA22-0554-8F1C3676E122}"/>
              </a:ext>
            </a:extLst>
          </p:cNvPr>
          <p:cNvSpPr txBox="1"/>
          <p:nvPr/>
        </p:nvSpPr>
        <p:spPr>
          <a:xfrm>
            <a:off x="2798618" y="4616398"/>
            <a:ext cx="85984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CF Helvetica-Bold" panose="02000503050000020004" pitchFamily="2" charset="0"/>
              </a:rPr>
              <a:t>Joanna Constantinidou, Department of Environment</a:t>
            </a:r>
          </a:p>
          <a:p>
            <a:endParaRPr lang="pt-BR" sz="2400" b="1" dirty="0">
              <a:latin typeface="CF Helvetica-Bold" panose="02000503050000020004" pitchFamily="2" charset="0"/>
            </a:endParaRPr>
          </a:p>
          <a:p>
            <a:r>
              <a:rPr lang="pt-BR" sz="2200" b="1" dirty="0">
                <a:latin typeface="CF Helvetica-Bold" panose="02000503050000020004" pitchFamily="2" charset="0"/>
              </a:rPr>
              <a:t>10th International Conference on Sustainable Solid Waste Management </a:t>
            </a:r>
          </a:p>
          <a:p>
            <a:r>
              <a:rPr lang="pt-BR" sz="2200" b="1" dirty="0">
                <a:latin typeface="CF Helvetica-Bold" panose="02000503050000020004" pitchFamily="2" charset="0"/>
              </a:rPr>
              <a:t>21-24 June 2023, Chania, Crete Island, Greece</a:t>
            </a:r>
            <a:endParaRPr lang="en-CY" sz="2200" b="1" dirty="0">
              <a:latin typeface="CF Helvetica-Bold" panose="0200050305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E4074F-1046-9B2F-23BA-69F641EC8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1476" y="5819417"/>
            <a:ext cx="1030488" cy="103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A0B27-B463-00CC-53CB-4BD152E15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521" y="57989"/>
            <a:ext cx="2633443" cy="5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7" b="23178"/>
          <a:stretch/>
        </p:blipFill>
        <p:spPr>
          <a:xfrm>
            <a:off x="332814" y="0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F Helvetica-Bold" panose="02000503050000020004" pitchFamily="2" charset="0"/>
              </a:rPr>
              <a:t>LIFE IP CYzero WASTE PROJECT AT A GLANCE</a:t>
            </a:r>
            <a:endParaRPr lang="en-CY" sz="3600" b="1" dirty="0">
              <a:latin typeface="CF Helvetica-Bold" panose="0200050305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17A69-7E07-5B05-196B-4126C6602EF5}"/>
              </a:ext>
            </a:extLst>
          </p:cNvPr>
          <p:cNvSpPr txBox="1"/>
          <p:nvPr/>
        </p:nvSpPr>
        <p:spPr>
          <a:xfrm>
            <a:off x="907902" y="984885"/>
            <a:ext cx="106834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F Helvetica-Light" panose="02000506050000020004" pitchFamily="2" charset="0"/>
              </a:rPr>
              <a:t>The project runs </a:t>
            </a:r>
            <a:r>
              <a:rPr lang="en-US" sz="2400" b="1" dirty="0">
                <a:latin typeface="CF Helvetica-Light" panose="02000506050000020004" pitchFamily="2" charset="0"/>
              </a:rPr>
              <a:t>8 years </a:t>
            </a:r>
            <a:r>
              <a:rPr lang="en-US" sz="2400" dirty="0">
                <a:latin typeface="CF Helvetica-Light" panose="02000506050000020004" pitchFamily="2" charset="0"/>
              </a:rPr>
              <a:t>from 01/10/2021 until 30/09/2029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F Helvetica-Light" panose="02000506050000020004" pitchFamily="2" charset="0"/>
              </a:rPr>
              <a:t>Budget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€14.785.848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(EU co-funding 60%)</a:t>
            </a:r>
            <a:endParaRPr lang="en-US" sz="2400" dirty="0">
              <a:latin typeface="CF Helvetica-Light" panose="02000506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F Helvetica-Light" panose="02000506050000020004" pitchFamily="2" charset="0"/>
              </a:rPr>
              <a:t>Complementary Funding </a:t>
            </a:r>
            <a:r>
              <a:rPr lang="en-GB" sz="2400" dirty="0">
                <a:latin typeface="CF Helvetica-Light" panose="02000506050000020004" pitchFamily="2" charset="0"/>
              </a:rPr>
              <a:t>of €66mil. from Structural Funds 2021-2027 &amp; Recovery and Resilience Fund 2021-2026.</a:t>
            </a:r>
            <a:endParaRPr lang="en-US" sz="2400" dirty="0">
              <a:latin typeface="CF Helvetica-Light" panose="0200050605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F Helvetica-Light" panose="02000506050000020004" pitchFamily="2" charset="0"/>
              </a:rPr>
              <a:t>Partners</a:t>
            </a:r>
            <a:r>
              <a:rPr lang="en-US" sz="2400" dirty="0">
                <a:latin typeface="CF Helvetica-Light" panose="02000506050000020004" pitchFamily="2" charset="0"/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F Helvetica-Light" panose="02000506050000020004" pitchFamily="2" charset="0"/>
              </a:rPr>
              <a:t>Coordinating Beneficiary: Department of Environment (DoE)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F Helvetica-Light" panose="02000506050000020004" pitchFamily="2" charset="0"/>
              </a:rPr>
              <a:t>Associated Beneficiaries: National Technical University of Athens (NTUA), Agricultural Research Institute, Cyprus Chamber of Commerce and Industry, 10 Municipalities, 5 Development Agencies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F Helvetica-Light" panose="02000506050000020004" pitchFamily="2" charset="0"/>
              </a:rPr>
              <a:t>Actions</a:t>
            </a:r>
            <a:r>
              <a:rPr lang="en-US" sz="2400" dirty="0">
                <a:latin typeface="CF Helvetica-Light" panose="02000506050000020004" pitchFamily="2" charset="0"/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F Helvetica-Light" panose="02000506050000020004" pitchFamily="2" charset="0"/>
              </a:rPr>
              <a:t> 3 Preparatory Actions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F Helvetica-Light" panose="02000506050000020004" pitchFamily="2" charset="0"/>
              </a:rPr>
              <a:t>10 Concrete Actions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CF Helvetica-Light" panose="02000506050000020004" pitchFamily="2" charset="0"/>
              </a:rPr>
              <a:t>4 Monitoring Actions of project's impact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F Helvetica-Light" panose="02000506050000020004" pitchFamily="2" charset="0"/>
              </a:rPr>
              <a:t>3 Communication &amp; Dissemination Actions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>
                <a:latin typeface="CF Helvetica-Light" panose="02000506050000020004" pitchFamily="2" charset="0"/>
              </a:rPr>
              <a:t>2 Project Management and monitoring actions of project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0496"/>
            <a:ext cx="887504" cy="88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4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7" b="23178"/>
          <a:stretch/>
        </p:blipFill>
        <p:spPr>
          <a:xfrm>
            <a:off x="330458" y="-1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PROJECT OBJECTIVES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17A69-7E07-5B05-196B-4126C6602EF5}"/>
              </a:ext>
            </a:extLst>
          </p:cNvPr>
          <p:cNvSpPr txBox="1"/>
          <p:nvPr/>
        </p:nvSpPr>
        <p:spPr>
          <a:xfrm>
            <a:off x="878171" y="984884"/>
            <a:ext cx="5384235" cy="286232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Development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waste pilot actions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 in local authorities to promote the practical implementation of waste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prioritisation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– Separate sorting at the source of biowaste, recyclable materials &amp; hazardous household waste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– Preparation for repair and reuse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– Collection of marine litter and discarded fishing equipment, including fishing boat mooring lines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0496"/>
            <a:ext cx="887504" cy="887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24849-EB18-E570-B0C0-555471137AB3}"/>
              </a:ext>
            </a:extLst>
          </p:cNvPr>
          <p:cNvSpPr txBox="1"/>
          <p:nvPr/>
        </p:nvSpPr>
        <p:spPr>
          <a:xfrm>
            <a:off x="875816" y="3936649"/>
            <a:ext cx="5384235" cy="1631216"/>
          </a:xfrm>
          <a:prstGeom prst="rect">
            <a:avLst/>
          </a:prstGeom>
          <a:solidFill>
            <a:srgbClr val="00B3F2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Implementation of specific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waste management actions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that will support and strengthen the implementation of waste prioritization</a:t>
            </a:r>
            <a:r>
              <a:rPr lang="en-US" sz="2000" dirty="0">
                <a:latin typeface="CF Helvetica-Light" panose="02000506050000020004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and separate collection of waste streams, to ensure the diversion of waste from landfills.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C0694-C68B-BAD8-8538-20A5DEB7AC76}"/>
              </a:ext>
            </a:extLst>
          </p:cNvPr>
          <p:cNvSpPr txBox="1"/>
          <p:nvPr/>
        </p:nvSpPr>
        <p:spPr>
          <a:xfrm>
            <a:off x="6334804" y="984884"/>
            <a:ext cx="5384234" cy="707886"/>
          </a:xfrm>
          <a:prstGeom prst="rect">
            <a:avLst/>
          </a:prstGeom>
          <a:solidFill>
            <a:srgbClr val="F97D4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Development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secondary material standards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to implement the circular economy.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A2792-AF16-15AF-5380-D8F355C56638}"/>
              </a:ext>
            </a:extLst>
          </p:cNvPr>
          <p:cNvSpPr txBox="1"/>
          <p:nvPr/>
        </p:nvSpPr>
        <p:spPr>
          <a:xfrm>
            <a:off x="887503" y="5673587"/>
            <a:ext cx="5384235" cy="1015663"/>
          </a:xfrm>
          <a:prstGeom prst="rect">
            <a:avLst/>
          </a:prstGeom>
          <a:solidFill>
            <a:srgbClr val="F97D4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Raising of awareness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among stakeholders and the general public about the concept of circular economy and its connection to the waste sector.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D392B-8143-38B0-7DCE-0CB3403545E3}"/>
              </a:ext>
            </a:extLst>
          </p:cNvPr>
          <p:cNvSpPr txBox="1"/>
          <p:nvPr/>
        </p:nvSpPr>
        <p:spPr>
          <a:xfrm>
            <a:off x="6334804" y="1775444"/>
            <a:ext cx="5384234" cy="1323439"/>
          </a:xfrm>
          <a:prstGeom prst="rect">
            <a:avLst/>
          </a:prstGeom>
          <a:solidFill>
            <a:srgbClr val="8AC642">
              <a:alpha val="6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Mobilisation of additional financial resources to support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effective implementation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of the National Waste Management Plan 2022-2028 and the Waste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revention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Programme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 Plan 2022-2028.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C3BD5-C694-2380-D2F8-21039F223C04}"/>
              </a:ext>
            </a:extLst>
          </p:cNvPr>
          <p:cNvSpPr txBox="1"/>
          <p:nvPr/>
        </p:nvSpPr>
        <p:spPr>
          <a:xfrm>
            <a:off x="6334804" y="3204240"/>
            <a:ext cx="5384234" cy="707886"/>
          </a:xfrm>
          <a:prstGeom prst="rect">
            <a:avLst/>
          </a:prstGeom>
          <a:solidFill>
            <a:srgbClr val="9A2EA2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Strengthening of the use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financial instruments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to support the circular economy.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CFAE2D-C868-5FB3-E329-E2502B7AD079}"/>
              </a:ext>
            </a:extLst>
          </p:cNvPr>
          <p:cNvSpPr txBox="1"/>
          <p:nvPr/>
        </p:nvSpPr>
        <p:spPr>
          <a:xfrm>
            <a:off x="6352259" y="4017483"/>
            <a:ext cx="5384234" cy="707886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Implementation of actions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prevent food &amp; agricultural waste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generation</a:t>
            </a:r>
            <a:r>
              <a:rPr lang="en-US" sz="2000" dirty="0">
                <a:latin typeface="CF Helvetica-Light" panose="02000506050000020004" pitchFamily="2" charset="0"/>
              </a:rPr>
              <a:t>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9F52B-3C0A-0FC5-537F-5F59735A38AE}"/>
              </a:ext>
            </a:extLst>
          </p:cNvPr>
          <p:cNvSpPr txBox="1"/>
          <p:nvPr/>
        </p:nvSpPr>
        <p:spPr>
          <a:xfrm>
            <a:off x="6352259" y="4849448"/>
            <a:ext cx="5384234" cy="707886"/>
          </a:xfrm>
          <a:prstGeom prst="rect">
            <a:avLst/>
          </a:prstGeom>
          <a:solidFill>
            <a:srgbClr val="FFC000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Introduction of institutional changes to create of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Waste Management Coordinating Body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9A1C2-A163-71D9-F992-ED2A561AAEAF}"/>
              </a:ext>
            </a:extLst>
          </p:cNvPr>
          <p:cNvSpPr txBox="1"/>
          <p:nvPr/>
        </p:nvSpPr>
        <p:spPr>
          <a:xfrm>
            <a:off x="6334804" y="5659366"/>
            <a:ext cx="5384234" cy="1015663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Dissemination of project results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F Helvetica-Light" panose="02000506050000020004" pitchFamily="2" charset="0"/>
                <a:ea typeface="+mn-ea"/>
                <a:cs typeface="+mn-cs"/>
              </a:rPr>
              <a:t>and support for their implementation and reproduction in other areas of the island.</a:t>
            </a:r>
            <a:endParaRPr kumimoji="0" lang="en-CY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F Helvetica-Light" panose="02000506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9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7" b="23178"/>
          <a:stretch/>
        </p:blipFill>
        <p:spPr>
          <a:xfrm>
            <a:off x="332814" y="0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PREPARATORY ACTIONS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70496"/>
            <a:ext cx="887504" cy="887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198F9-F03F-1D48-56C0-319A4AF5BB30}"/>
              </a:ext>
            </a:extLst>
          </p:cNvPr>
          <p:cNvSpPr txBox="1"/>
          <p:nvPr/>
        </p:nvSpPr>
        <p:spPr>
          <a:xfrm>
            <a:off x="910476" y="985430"/>
            <a:ext cx="10703861" cy="1015663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FranklinGothic-Medium"/>
              </a:rPr>
              <a:t>A1.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Assessment of the current situation, update studies at national level, mapping of stakeholders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A2. Preparatory technical and economic studies for demonstration projects.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A3. Study for the establishment of the Coordinating Body between the Central and Local Government.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F0409-D6B4-7794-CD7F-50D63D2A510C}"/>
              </a:ext>
            </a:extLst>
          </p:cNvPr>
          <p:cNvSpPr txBox="1"/>
          <p:nvPr/>
        </p:nvSpPr>
        <p:spPr>
          <a:xfrm>
            <a:off x="939452" y="1995377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CONCRETE ACTIONS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DD53A-B5BF-5E13-F4B8-98E3B266CB6B}"/>
              </a:ext>
            </a:extLst>
          </p:cNvPr>
          <p:cNvSpPr txBox="1"/>
          <p:nvPr/>
        </p:nvSpPr>
        <p:spPr>
          <a:xfrm>
            <a:off x="924642" y="2641708"/>
            <a:ext cx="10703861" cy="4093428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0" i="0" u="none" strike="noStrike" baseline="0" dirty="0">
                <a:latin typeface="FranklinGothic-Medium"/>
              </a:rPr>
              <a:t>C1. Biowaste source separation and management schemes by </a:t>
            </a:r>
            <a:r>
              <a:rPr lang="en-US" sz="2000" b="0" i="0" u="none" strike="noStrike" baseline="0" dirty="0">
                <a:latin typeface="FranklinGothic-Medium"/>
              </a:rPr>
              <a:t>installing of </a:t>
            </a:r>
            <a:r>
              <a:rPr lang="en-US" sz="2000" u="none" strike="noStrike" baseline="0" dirty="0">
                <a:latin typeface="FranklinGothic-Medium"/>
              </a:rPr>
              <a:t>home and </a:t>
            </a:r>
            <a:r>
              <a:rPr lang="en-US" sz="2000" u="none" strike="noStrike" baseline="0" dirty="0" err="1">
                <a:latin typeface="FranklinGothic-Medium"/>
              </a:rPr>
              <a:t>decentralised</a:t>
            </a:r>
            <a:r>
              <a:rPr lang="en-US" sz="2000" u="none" strike="noStrike" baseline="0" dirty="0">
                <a:latin typeface="FranklinGothic-Medium"/>
              </a:rPr>
              <a:t> compost units in mountainous and remote areas in Cyprus.</a:t>
            </a:r>
          </a:p>
          <a:p>
            <a:r>
              <a:rPr lang="en-US" sz="2000" u="none" strike="noStrike" baseline="0" dirty="0">
                <a:latin typeface="FranklinGothic-Medium"/>
              </a:rPr>
              <a:t>C2. Installation and operation of 50 Green Kiosks for dry recyclables in mountainous &amp; remote areas</a:t>
            </a:r>
          </a:p>
          <a:p>
            <a:r>
              <a:rPr lang="en-US" sz="2000" u="none" strike="noStrike" baseline="0" dirty="0">
                <a:latin typeface="FranklinGothic-Medium"/>
              </a:rPr>
              <a:t>C3. Implementation of Household Hazardous Waste (HHW) collection and management either by towed mobile units that will tour different areas, or by HHW management centers.</a:t>
            </a:r>
          </a:p>
          <a:p>
            <a:r>
              <a:rPr lang="en-US" sz="2000" u="none" strike="noStrike" baseline="0" dirty="0">
                <a:latin typeface="FranklinGothic-Medium"/>
              </a:rPr>
              <a:t>C4. Foodwaste and </a:t>
            </a:r>
            <a:r>
              <a:rPr lang="en-US" sz="2000" u="none" strike="noStrike" baseline="0" dirty="0" err="1">
                <a:latin typeface="FranklinGothic-Medium"/>
              </a:rPr>
              <a:t>agrowaste</a:t>
            </a:r>
            <a:r>
              <a:rPr lang="en-US" sz="2000" u="none" strike="noStrike" baseline="0" dirty="0">
                <a:latin typeface="FranklinGothic-Medium"/>
              </a:rPr>
              <a:t> prevention actions on creating an effective system to monitor and prevent food waste generation along the entire food supply chain from production to consumption</a:t>
            </a:r>
          </a:p>
          <a:p>
            <a:r>
              <a:rPr lang="en-US" sz="2000" u="none" strike="noStrike" baseline="0" dirty="0">
                <a:latin typeface="FranklinGothic-Medium"/>
              </a:rPr>
              <a:t>C5. Construction and operation of 2 reuse and repair </a:t>
            </a:r>
            <a:r>
              <a:rPr lang="en-US" sz="2000" u="none" strike="noStrike" baseline="0" dirty="0" err="1">
                <a:latin typeface="FranklinGothic-Medium"/>
              </a:rPr>
              <a:t>centres</a:t>
            </a:r>
            <a:r>
              <a:rPr lang="en-US" sz="2000" u="none" strike="noStrike" baseline="0" dirty="0">
                <a:latin typeface="FranklinGothic-Medium"/>
              </a:rPr>
              <a:t> and second-hand store network.</a:t>
            </a:r>
          </a:p>
          <a:p>
            <a:r>
              <a:rPr lang="en-US" sz="2000" u="none" strike="noStrike" baseline="0" dirty="0">
                <a:latin typeface="FranklinGothic-Medium"/>
              </a:rPr>
              <a:t>C6. Monitoring and </a:t>
            </a:r>
            <a:r>
              <a:rPr lang="en-US" sz="2000" u="none" strike="noStrike" baseline="0" dirty="0" err="1">
                <a:latin typeface="FranklinGothic-Medium"/>
              </a:rPr>
              <a:t>optimising</a:t>
            </a:r>
            <a:r>
              <a:rPr lang="en-US" sz="2000" u="none" strike="noStrike" baseline="0" dirty="0">
                <a:latin typeface="FranklinGothic-Medium"/>
              </a:rPr>
              <a:t> of the “Pay As You Throw” Scheme</a:t>
            </a:r>
          </a:p>
          <a:p>
            <a:r>
              <a:rPr lang="en-US" sz="2000" u="none" strike="noStrike" baseline="0" dirty="0">
                <a:latin typeface="FranklinGothic-Medium"/>
              </a:rPr>
              <a:t>C7. Marine debris collection and management system</a:t>
            </a:r>
          </a:p>
          <a:p>
            <a:r>
              <a:rPr lang="en-US" sz="2000" u="none" strike="noStrike" baseline="0" dirty="0">
                <a:latin typeface="FranklinGothic-Medium"/>
              </a:rPr>
              <a:t>C8. Application of economic instruments</a:t>
            </a:r>
          </a:p>
          <a:p>
            <a:r>
              <a:rPr lang="en-US" sz="2000" u="none" strike="noStrike" baseline="0" dirty="0">
                <a:latin typeface="FranklinGothic-Medium"/>
              </a:rPr>
              <a:t>C9. Capacity building activities</a:t>
            </a:r>
          </a:p>
          <a:p>
            <a:r>
              <a:rPr lang="en-US" sz="2000" u="none" strike="noStrike" baseline="0" dirty="0">
                <a:latin typeface="FranklinGothic-Medium"/>
              </a:rPr>
              <a:t>C10. Establishment of the Waste Management Coordinating Body</a:t>
            </a:r>
          </a:p>
        </p:txBody>
      </p:sp>
    </p:spTree>
    <p:extLst>
      <p:ext uri="{BB962C8B-B14F-4D97-AF65-F5344CB8AC3E}">
        <p14:creationId xmlns:p14="http://schemas.microsoft.com/office/powerpoint/2010/main" val="3275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7" b="23178"/>
          <a:stretch/>
        </p:blipFill>
        <p:spPr>
          <a:xfrm>
            <a:off x="309840" y="0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MONITORING ACTIONS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5970496"/>
            <a:ext cx="887504" cy="887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198F9-F03F-1D48-56C0-319A4AF5BB30}"/>
              </a:ext>
            </a:extLst>
          </p:cNvPr>
          <p:cNvSpPr txBox="1"/>
          <p:nvPr/>
        </p:nvSpPr>
        <p:spPr>
          <a:xfrm>
            <a:off x="887503" y="984885"/>
            <a:ext cx="10703861" cy="1631216"/>
          </a:xfrm>
          <a:prstGeom prst="rect">
            <a:avLst/>
          </a:prstGeom>
          <a:solidFill>
            <a:srgbClr val="33CA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D1. Key Performance indicators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D2.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Monitoring of Circular Economy Indicators at national scale and for key economic sectors and value chains.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D3.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Monitoring the project environmental impact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D4.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Monitoring the project socio-economic impact.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99969-12AE-3D52-A06F-D60EC67013AC}"/>
              </a:ext>
            </a:extLst>
          </p:cNvPr>
          <p:cNvSpPr txBox="1"/>
          <p:nvPr/>
        </p:nvSpPr>
        <p:spPr>
          <a:xfrm>
            <a:off x="887502" y="2616101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COMMUNICATION ACTIONS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4FC92-247B-277B-B9FF-314C2B25E4E7}"/>
              </a:ext>
            </a:extLst>
          </p:cNvPr>
          <p:cNvSpPr txBox="1"/>
          <p:nvPr/>
        </p:nvSpPr>
        <p:spPr>
          <a:xfrm>
            <a:off x="887502" y="3262432"/>
            <a:ext cx="10703861" cy="1015663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E1. Public awareness, involvement and dissemination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E2.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EU-level and international dissemination and networking.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E3.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Project replication and transfer strategy and implementation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2EE13-403F-37EB-E81D-27787041B7D9}"/>
              </a:ext>
            </a:extLst>
          </p:cNvPr>
          <p:cNvSpPr txBox="1"/>
          <p:nvPr/>
        </p:nvSpPr>
        <p:spPr>
          <a:xfrm>
            <a:off x="887502" y="4302538"/>
            <a:ext cx="107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LIFE IP PROJECT MANAGEMENT ACTIONS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48D99-B024-AA83-B8E1-FB4D4186C7B1}"/>
              </a:ext>
            </a:extLst>
          </p:cNvPr>
          <p:cNvSpPr txBox="1"/>
          <p:nvPr/>
        </p:nvSpPr>
        <p:spPr>
          <a:xfrm>
            <a:off x="887502" y="4979393"/>
            <a:ext cx="10703861" cy="707886"/>
          </a:xfrm>
          <a:prstGeom prst="rect">
            <a:avLst/>
          </a:prstGeom>
          <a:solidFill>
            <a:srgbClr val="F97D45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0000"/>
                </a:solidFill>
                <a:latin typeface="FranklinGothic-Medium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1. Overall project management, monitoring and reporting to the EC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F2.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Gothic-Medium"/>
                <a:ea typeface="+mn-ea"/>
                <a:cs typeface="+mn-cs"/>
              </a:rPr>
              <a:t>Complementary Funding Monitoring and Mobilisation.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D0C1AD-513E-46FC-AFDE-994188316DA9}"/>
              </a:ext>
            </a:extLst>
          </p:cNvPr>
          <p:cNvSpPr/>
          <p:nvPr/>
        </p:nvSpPr>
        <p:spPr>
          <a:xfrm>
            <a:off x="1001485" y="3565045"/>
            <a:ext cx="10566905" cy="454276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66905"/>
                      <a:gd name="connsiteY0" fmla="*/ 227138 h 454276"/>
                      <a:gd name="connsiteX1" fmla="*/ 5283453 w 10566905"/>
                      <a:gd name="connsiteY1" fmla="*/ 0 h 454276"/>
                      <a:gd name="connsiteX2" fmla="*/ 10566906 w 10566905"/>
                      <a:gd name="connsiteY2" fmla="*/ 227138 h 454276"/>
                      <a:gd name="connsiteX3" fmla="*/ 5283453 w 10566905"/>
                      <a:gd name="connsiteY3" fmla="*/ 454276 h 454276"/>
                      <a:gd name="connsiteX4" fmla="*/ 0 w 10566905"/>
                      <a:gd name="connsiteY4" fmla="*/ 227138 h 45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6905" h="454276" extrusionOk="0">
                        <a:moveTo>
                          <a:pt x="0" y="227138"/>
                        </a:moveTo>
                        <a:cubicBezTo>
                          <a:pt x="-555820" y="-241150"/>
                          <a:pt x="1859095" y="190055"/>
                          <a:pt x="5283453" y="0"/>
                        </a:cubicBezTo>
                        <a:cubicBezTo>
                          <a:pt x="8210881" y="1991"/>
                          <a:pt x="10563504" y="101801"/>
                          <a:pt x="10566906" y="227138"/>
                        </a:cubicBezTo>
                        <a:cubicBezTo>
                          <a:pt x="10435147" y="481253"/>
                          <a:pt x="8149877" y="739195"/>
                          <a:pt x="5283453" y="454276"/>
                        </a:cubicBezTo>
                        <a:cubicBezTo>
                          <a:pt x="2350438" y="446045"/>
                          <a:pt x="14387" y="359457"/>
                          <a:pt x="0" y="22713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4968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7" b="23178"/>
          <a:stretch/>
        </p:blipFill>
        <p:spPr>
          <a:xfrm>
            <a:off x="332814" y="-1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ACTION E2: EU-level and international dissemination and networking [1</a:t>
            </a:r>
            <a:r>
              <a:rPr lang="en-GB" sz="3600" b="1" dirty="0">
                <a:solidFill>
                  <a:srgbClr val="000000"/>
                </a:solidFill>
                <a:latin typeface="CF Helvetica-Bold" panose="02000503050000020004" pitchFamily="2" charset="0"/>
              </a:rPr>
              <a:t>]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5970496"/>
            <a:ext cx="887504" cy="887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198F9-F03F-1D48-56C0-319A4AF5BB30}"/>
              </a:ext>
            </a:extLst>
          </p:cNvPr>
          <p:cNvSpPr txBox="1"/>
          <p:nvPr/>
        </p:nvSpPr>
        <p:spPr>
          <a:xfrm>
            <a:off x="901511" y="1625799"/>
            <a:ext cx="5672741" cy="4893647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F Helvetica-Light"/>
              </a:rPr>
              <a:t>Action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 focuses on disseminating the project outcome and respectful added value for the EU Community to the public of the EU MS.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F Helvetica-Light"/>
              </a:rPr>
              <a:t>E.2.1. </a:t>
            </a:r>
            <a:r>
              <a:rPr lang="en-GB" sz="2400" b="1" dirty="0">
                <a:solidFill>
                  <a:srgbClr val="000000"/>
                </a:solidFill>
                <a:latin typeface="CF Helvetica-Light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trong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 networking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based on the existing EU-level network of the project partners in terms of local community and competent authorities forms the basis for disseminating the project outcome to consortia of particular added value.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F Helvetica-Light"/>
              </a:rPr>
              <a:t>E.2.2.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EU and International Thematic workshops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Light"/>
              </a:rPr>
              <a:t> shall be attended by project partners, along with the production of the communication material.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16EFE2-8273-3153-1FDA-43182D3E36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13" t="2479" r="25324"/>
          <a:stretch/>
        </p:blipFill>
        <p:spPr>
          <a:xfrm>
            <a:off x="6692155" y="1625799"/>
            <a:ext cx="5040085" cy="48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1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Picture 2" descr="A picture containing graphics, art, circle&#10;&#10;Description automatically generated">
            <a:extLst>
              <a:ext uri="{FF2B5EF4-FFF2-40B4-BE49-F238E27FC236}">
                <a16:creationId xmlns:a16="http://schemas.microsoft.com/office/drawing/2014/main" id="{6FD44845-59B6-3EBF-2EA7-74E14017A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7" b="23178"/>
          <a:stretch/>
        </p:blipFill>
        <p:spPr>
          <a:xfrm>
            <a:off x="332814" y="-1"/>
            <a:ext cx="11859186" cy="6858001"/>
          </a:xfrm>
          <a:prstGeom prst="rect">
            <a:avLst/>
          </a:prstGeom>
        </p:spPr>
      </p:pic>
      <p:pic>
        <p:nvPicPr>
          <p:cNvPr id="9" name="Picture 8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57A6E29C-314D-DE51-0F34-CF3668CB7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365" y="1483897"/>
            <a:ext cx="618565" cy="360595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077C65-ACD7-F30D-BCBA-99BE4BB71F23}"/>
              </a:ext>
            </a:extLst>
          </p:cNvPr>
          <p:cNvSpPr txBox="1"/>
          <p:nvPr/>
        </p:nvSpPr>
        <p:spPr>
          <a:xfrm>
            <a:off x="887503" y="338554"/>
            <a:ext cx="1070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F Helvetica-Bold" panose="02000503050000020004" pitchFamily="2" charset="0"/>
                <a:ea typeface="+mn-ea"/>
                <a:cs typeface="+mn-cs"/>
              </a:rPr>
              <a:t>ACTION E2: EU-level and international dissemination and networking [2]</a:t>
            </a:r>
            <a:endParaRPr kumimoji="0" lang="en-CY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F Helvetica-Bold" panose="02000503050000020004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C3502-E39F-AB96-DD47-03E540AA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5" y="5089854"/>
            <a:ext cx="679713" cy="65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DD7C3-1736-B86C-DC70-9DD2C5B39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5970496"/>
            <a:ext cx="887504" cy="887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594C3-1F82-0125-28B1-C600F4DC0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695" y="3886737"/>
            <a:ext cx="5035809" cy="2578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DD2F8E-39B6-E0F6-E627-5E7E458B7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9433" y="1188724"/>
            <a:ext cx="5473981" cy="2991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33615-6C58-3AC4-36B9-B99D8005A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9069" y="4239273"/>
            <a:ext cx="5734345" cy="2559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7C12C5-326A-82B0-1862-0B5A8F1594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695" y="1563031"/>
            <a:ext cx="5321573" cy="22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1DD54-349F-07A1-596B-FA9ADA36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400" y="5402879"/>
            <a:ext cx="1282846" cy="1236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E12DD-F821-3571-F773-4222D2884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806" y="104410"/>
            <a:ext cx="1323440" cy="132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B4F149-3CDA-F6E4-B44F-9B741BF77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57" y="766130"/>
            <a:ext cx="8599715" cy="4903956"/>
          </a:xfrm>
        </p:spPr>
        <p:txBody>
          <a:bodyPr anchor="ctr">
            <a:normAutofit fontScale="90000"/>
          </a:bodyPr>
          <a:lstStyle/>
          <a:p>
            <a:r>
              <a:rPr lang="en-US" sz="5600" dirty="0">
                <a:latin typeface="CF Helvetica-Bold"/>
                <a:cs typeface="Arial" panose="020B0604020202020204" pitchFamily="34" charset="0"/>
              </a:rPr>
              <a:t>Thank you</a:t>
            </a:r>
            <a:br>
              <a:rPr lang="en-US" sz="5600" dirty="0">
                <a:latin typeface="CF Helvetica-Bold"/>
                <a:cs typeface="Arial" panose="020B0604020202020204" pitchFamily="34" charset="0"/>
              </a:rPr>
            </a:br>
            <a:r>
              <a:rPr lang="el-GR" sz="5600" dirty="0">
                <a:latin typeface="CF Helvetica-Bold"/>
                <a:cs typeface="Arial" panose="020B0604020202020204" pitchFamily="34" charset="0"/>
              </a:rPr>
              <a:t>Ευχαριστώ</a:t>
            </a:r>
            <a:br>
              <a:rPr lang="en-US" sz="5400" dirty="0">
                <a:latin typeface="CF Helvetica-Bold"/>
                <a:cs typeface="Arial" panose="020B0604020202020204" pitchFamily="34" charset="0"/>
              </a:rPr>
            </a:br>
            <a:br>
              <a:rPr lang="en-US" sz="5400" dirty="0">
                <a:latin typeface="CF Helvetica-Bold"/>
                <a:cs typeface="Arial" panose="020B0604020202020204" pitchFamily="34" charset="0"/>
              </a:rPr>
            </a:br>
            <a:r>
              <a:rPr lang="en-US" sz="3200" dirty="0">
                <a:latin typeface="CF Helvetica-Bold"/>
                <a:cs typeface="Arial" panose="020B0604020202020204" pitchFamily="34" charset="0"/>
              </a:rPr>
              <a:t>Department of Environment</a:t>
            </a:r>
            <a:br>
              <a:rPr lang="el-GR" sz="3200" dirty="0">
                <a:latin typeface="CF Helvetica-Bold"/>
                <a:cs typeface="Arial" panose="020B0604020202020204" pitchFamily="34" charset="0"/>
              </a:rPr>
            </a:br>
            <a:r>
              <a:rPr lang="en-GB" sz="3200" dirty="0">
                <a:latin typeface="CF Helvetica-Bold"/>
                <a:cs typeface="Arial" panose="020B0604020202020204" pitchFamily="34" charset="0"/>
              </a:rPr>
              <a:t>Ministry of Agriculture, Rural Development and Environment</a:t>
            </a:r>
            <a:br>
              <a:rPr lang="en-GB" sz="3200" dirty="0">
                <a:latin typeface="CF Helvetica-Bold"/>
                <a:cs typeface="Arial" panose="020B0604020202020204" pitchFamily="34" charset="0"/>
              </a:rPr>
            </a:br>
            <a:br>
              <a:rPr lang="en-GB" sz="3200" dirty="0">
                <a:latin typeface="CF Helvetica-Bold"/>
                <a:cs typeface="Arial" panose="020B0604020202020204" pitchFamily="34" charset="0"/>
              </a:rPr>
            </a:br>
            <a:r>
              <a:rPr lang="en-GB" sz="2700" dirty="0">
                <a:latin typeface="CF Helvetica-Bold"/>
                <a:cs typeface="Arial" panose="020B0604020202020204" pitchFamily="34" charset="0"/>
              </a:rPr>
              <a:t>Joanna </a:t>
            </a:r>
            <a:r>
              <a:rPr lang="en-GB" sz="2700" dirty="0" err="1">
                <a:latin typeface="CF Helvetica-Bold"/>
                <a:cs typeface="Arial" panose="020B0604020202020204" pitchFamily="34" charset="0"/>
              </a:rPr>
              <a:t>Constantinidou</a:t>
            </a:r>
            <a:br>
              <a:rPr lang="en-GB" sz="2700" dirty="0">
                <a:latin typeface="CF Helvetica-Bold"/>
                <a:cs typeface="Arial" panose="020B0604020202020204" pitchFamily="34" charset="0"/>
              </a:rPr>
            </a:br>
            <a:r>
              <a:rPr lang="en-GB" sz="2700" dirty="0">
                <a:latin typeface="CF Helvetica-Bold"/>
                <a:cs typeface="Arial" panose="020B0604020202020204" pitchFamily="34" charset="0"/>
              </a:rPr>
              <a:t>Senior Environment Officer</a:t>
            </a:r>
            <a:br>
              <a:rPr lang="en-GB" sz="2700" dirty="0">
                <a:latin typeface="CF Helvetica-Bold"/>
                <a:cs typeface="Arial" panose="020B0604020202020204" pitchFamily="34" charset="0"/>
              </a:rPr>
            </a:br>
            <a:r>
              <a:rPr lang="en-GB" sz="2700" dirty="0">
                <a:latin typeface="CF Helvetica-Bold"/>
                <a:cs typeface="Arial" panose="020B0604020202020204" pitchFamily="34" charset="0"/>
              </a:rPr>
              <a:t>jconstantinidou@environment.moa.gov.cy</a:t>
            </a:r>
            <a:endParaRPr lang="en-CY" sz="2700" dirty="0">
              <a:latin typeface="CF Helvetica-Bold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C6A844-3498-4B65-00C2-0E205AFC25E2}"/>
              </a:ext>
            </a:extLst>
          </p:cNvPr>
          <p:cNvSpPr txBox="1"/>
          <p:nvPr/>
        </p:nvSpPr>
        <p:spPr>
          <a:xfrm>
            <a:off x="9356971" y="4691564"/>
            <a:ext cx="2002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F Helvetica-Light"/>
              </a:rPr>
              <a:t>cyzerowaste.com</a:t>
            </a:r>
            <a:endParaRPr lang="en-CY" sz="2000" dirty="0">
              <a:latin typeface="CF Helvetica-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82665-75DC-597E-1A2E-DA343104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992" y="2810203"/>
            <a:ext cx="1891069" cy="1874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E1BFD-BDEC-8DBA-E8D8-3D37BF3BC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9" y="0"/>
            <a:ext cx="11856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2447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823</Words>
  <Application>Microsoft Office PowerPoint</Application>
  <PresentationFormat>Widescreen</PresentationFormat>
  <Paragraphs>69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Aharoni</vt:lpstr>
      <vt:lpstr>Arial</vt:lpstr>
      <vt:lpstr>Avenir Next LT Pro</vt:lpstr>
      <vt:lpstr>Calibri</vt:lpstr>
      <vt:lpstr>CF Helvetica-Bold</vt:lpstr>
      <vt:lpstr>CF Helvetica-Light</vt:lpstr>
      <vt:lpstr>FranklinGothic-Medium</vt:lpstr>
      <vt:lpstr>Wingdings</vt:lpstr>
      <vt:lpstr>PrismaticVTI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Ευχαριστώ  Department of Environment Ministry of Agriculture, Rural Development and Environment  Joanna Constantinidou Senior Environment Officer jconstantinidou@environment.moa.gov.cy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Anna-Maria Drousiotou</dc:creator>
  <cp:lastModifiedBy>Dept Environment</cp:lastModifiedBy>
  <cp:revision>25</cp:revision>
  <dcterms:created xsi:type="dcterms:W3CDTF">2023-05-12T08:31:58Z</dcterms:created>
  <dcterms:modified xsi:type="dcterms:W3CDTF">2023-06-22T06:57:11Z</dcterms:modified>
</cp:coreProperties>
</file>